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59" r:id="rId4"/>
    <p:sldId id="265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3" r:id="rId14"/>
    <p:sldId id="304" r:id="rId15"/>
    <p:sldId id="305" r:id="rId16"/>
    <p:sldId id="332" r:id="rId17"/>
    <p:sldId id="333" r:id="rId18"/>
    <p:sldId id="334" r:id="rId19"/>
    <p:sldId id="307" r:id="rId20"/>
    <p:sldId id="308" r:id="rId21"/>
    <p:sldId id="310" r:id="rId22"/>
    <p:sldId id="311" r:id="rId23"/>
    <p:sldId id="312" r:id="rId24"/>
    <p:sldId id="313" r:id="rId25"/>
    <p:sldId id="314" r:id="rId26"/>
    <p:sldId id="325" r:id="rId27"/>
    <p:sldId id="326" r:id="rId28"/>
    <p:sldId id="315" r:id="rId29"/>
    <p:sldId id="316" r:id="rId30"/>
    <p:sldId id="317" r:id="rId31"/>
    <p:sldId id="318" r:id="rId32"/>
    <p:sldId id="28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3BA"/>
    <a:srgbClr val="0190EC"/>
    <a:srgbClr val="79BAF2"/>
    <a:srgbClr val="2E7EFB"/>
    <a:srgbClr val="CE292F"/>
    <a:srgbClr val="FFFFFF"/>
    <a:srgbClr val="C00000"/>
    <a:srgbClr val="182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820E8-8611-4841-A1B5-D5E0AA033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0CF9C-D8FB-4EC4-B51B-652A94904A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" name="椭圆 5"/>
          <p:cNvSpPr>
            <a:spLocks noChangeAspect="1"/>
          </p:cNvSpPr>
          <p:nvPr/>
        </p:nvSpPr>
        <p:spPr>
          <a:xfrm>
            <a:off x="570865" y="4963795"/>
            <a:ext cx="273050" cy="273050"/>
          </a:xfrm>
          <a:prstGeom prst="ellipse">
            <a:avLst/>
          </a:prstGeom>
          <a:solidFill>
            <a:srgbClr val="2E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6090" y="5439410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370116" y="3553110"/>
            <a:ext cx="5308194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800" dirty="0" smtClean="0">
                <a:solidFill>
                  <a:srgbClr val="F9D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  </a:t>
            </a: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金融服务平台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r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投标人操作手册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0" name="文本框 9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5761990"/>
            <a:ext cx="4249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Bidder Operation Manual </a:t>
            </a:r>
            <a:endParaRPr lang="en-US" altLang="zh-CN" sz="2000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pic>
        <p:nvPicPr>
          <p:cNvPr id="14" name="图片 13" descr="形状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756285"/>
            <a:ext cx="5692775" cy="3568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返回公共资源交易中心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返回巩义市共公共资源交易中心首页，点击巩义市公共资源交易中心金融服务平台。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插入CA锁,点击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上角“登录”按钮（如果第一次登陆需要完善企业信息）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(备注</a:t>
            </a:r>
            <a:r>
              <a:rPr lang="zh-CN"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如果第一次登陆会有弹窗提示请先下载更新插件</a:t>
            </a:r>
            <a:r>
              <a:rPr lang="zh-CN"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根据提示进行下载安装证书)</a:t>
            </a:r>
            <a:endParaRPr sz="16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2872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flipH="1">
            <a:off x="2422949" y="324069"/>
            <a:ext cx="58324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- 投标企业登录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立即申请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点击我投标保函后面的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立即申请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选择标段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点击立即申请，跳转至选择金融产品页面。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选择汉唐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智创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弹窗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点击确定。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160" y="1455420"/>
            <a:ext cx="8640000" cy="43287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跳转金融机构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点击跳转金融机构，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跳转至汉唐智创电子保函在线管理平台。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系统登陆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插入CA锁，点击“CA登录”按钮输入锁口令完成系统登录进入电子保函办理平台。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33820" y="3566160"/>
            <a:ext cx="111760" cy="13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329045" y="3534410"/>
            <a:ext cx="71183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08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en-US" altLang="zh-CN" sz="800">
              <a:solidFill>
                <a:srgbClr val="008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完善信息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首次进入电子保函平台后，保函平台会从交易平台获取部分企业信息，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投标人需在进行准入申请前完善经办人、证照信息等企业信息。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95185" y="459930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00570" y="456755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591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金融产品准入申请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选择“金融产品准入申请”然后点击单次准入申请或长期准入申请，选择想要准入的担保机构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点击“申请准入”按钮进入下一步操作（显示已准入，则代表已经申请通过）。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12360" y="233235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18380" y="231013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8420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查看要购买电子保函的订单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我的申请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栏目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点击“查看”按钮，跳转至选择出函机构页面（列表按照由新到旧，从上至下排列）。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94470" y="296100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97315" y="295656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V="1">
            <a:off x="-1" y="1055404"/>
            <a:ext cx="8749553" cy="5820523"/>
            <a:chOff x="-5347" y="0"/>
            <a:chExt cx="6921186" cy="4604226"/>
          </a:xfrm>
          <a:solidFill>
            <a:srgbClr val="FFFFFF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9352938" y="1088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63501" y="1855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</a:t>
            </a:r>
            <a:endParaRPr 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 rot="5400000">
            <a:off x="4814346" y="4325428"/>
            <a:ext cx="225972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2E7EF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Kartika" panose="02020503030404060203" pitchFamily="18" charset="0"/>
              </a:rPr>
              <a:t>CONCENTS</a:t>
            </a:r>
            <a:endParaRPr lang="zh-CN" altLang="en-US" sz="1400" b="1" dirty="0" smtClean="0">
              <a:solidFill>
                <a:srgbClr val="2E7EFB"/>
              </a:solidFill>
              <a:latin typeface="Calibri" panose="020F0502020204030204" pitchFamily="34" charset="0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59045" y="3365202"/>
            <a:ext cx="1477328" cy="25353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zh-CN" altLang="en-US" sz="6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9352938" y="3247777"/>
            <a:ext cx="461606" cy="46160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63501" y="4014635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3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电子保函功能简介</a:t>
            </a:r>
            <a:endParaRPr lang="en-US" altLang="zh-CN" sz="36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图层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3039745"/>
            <a:ext cx="4123055" cy="30556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选择担保机构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选择已完成申请准入操作的担保公司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、保险、银行，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点击“查看说明”确认收费标准，然后点击“选择”按钮进入下一步操作。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98335" y="376999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901180" y="375666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73200"/>
            <a:ext cx="8640000" cy="3987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66435" y="3723005"/>
            <a:ext cx="111760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66105" y="3684270"/>
            <a:ext cx="6184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378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en-US" altLang="zh-CN" sz="800">
              <a:solidFill>
                <a:srgbClr val="378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6134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填写经办人信息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填写经办人信息，获取验证码，完成后点击“下一步”按钮，进入下一步操作。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39867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36890" y="360870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48625" y="360426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7505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确认担保委托保证合同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申请信息确认无误后，点击“确认条款”按钮，进入下一步操作。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65035" y="4704080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76770" y="469963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点击“电子签章” 按钮，多页签章和骑缝章完成签章动作后，自动出现“下一步”按钮，点击进入下一步操作。（若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53530" y="3642360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60820" y="360235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签章成功，点击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保存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（若点电子签章不能正常显示，则可以通过左侧的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插件下载</a:t>
            </a:r>
            <a:r>
              <a:rPr 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按钮下载安装插件。）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17815" y="4556760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25105" y="453898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协议签订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已签章，点击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下一步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35880" y="438086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43170" y="433641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保费支付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49935" y="5786755"/>
            <a:ext cx="10692130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点击“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支付”进入支付界面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选择支付方式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点击下一步对该保函费用支付，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若银行列表无公司基本户所属银行，请联系汉唐客服。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支付成功后自动出现“提交申请”按钮，见下一页；</a:t>
            </a:r>
            <a:r>
              <a:rPr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（投标企业须从其基本账户支付电子保函费用）</a:t>
            </a:r>
            <a:endParaRPr sz="16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C:\Users\Administrator\Desktop\电子保函在线管理平台操作流程\新建文件夹\11.jp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730" y="1455420"/>
            <a:ext cx="863854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636635" y="3332480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3925" y="3296920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提交申请意向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保费支付成功后，点击“提交申请”后等待担保公司在线审核，审核完成后进入下一步操作。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9" name="图片 8" descr="C:\Users\Administrator\Desktop\电子保函在线管理平台操作流程\新建文件夹\12.jpg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6413" y="1455593"/>
            <a:ext cx="8639175" cy="40220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78955" y="2223135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86245" y="220535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625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保函发放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保函开具成功，投标单位可以在线预览和下载PDF格式的电子保函。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221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08390" y="3661410"/>
            <a:ext cx="1174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15680" y="3639185"/>
            <a:ext cx="6381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0190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endParaRPr lang="en-US" altLang="zh-CN" sz="800">
              <a:solidFill>
                <a:srgbClr val="0190E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676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电子保函办理流程 - 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中心</a:t>
            </a:r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保函发放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保函开具成功并将办理结果传送至公共资源交易电子保函服务平台，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投标单位也可以在用户中心界面查看和下载PDF格式的电子保函。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最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0" y="4124325"/>
            <a:ext cx="67310" cy="31750"/>
          </a:xfrm>
          <a:prstGeom prst="rect">
            <a:avLst/>
          </a:prstGeom>
        </p:spPr>
      </p:pic>
      <p:pic>
        <p:nvPicPr>
          <p:cNvPr id="8" name="图片 7" descr="最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0751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09940" y="2350770"/>
            <a:ext cx="123825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321040" y="2321560"/>
            <a:ext cx="6280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solidFill>
                  <a:srgbClr val="3783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en-US" altLang="zh-CN" sz="800">
              <a:solidFill>
                <a:srgbClr val="3783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浏览器环境要求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379335" y="1930400"/>
            <a:ext cx="4298315" cy="402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、请尽量使用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IE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浏览器，并且保障版本在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以上；其他如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360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、百度等第三方浏览器可能存在一点的不兼容性，会导致系统使用异常。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、若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登录或者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签章存在不兼容现象，可在登录页面的右下侧点击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插件按钮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下载最新的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驱动。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60000"/>
              </a:lnSpc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、所有数据仅为汉唐智创制作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操作流程使用。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6" name="图片 5" descr="图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029460"/>
            <a:ext cx="6875145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 flipV="1">
            <a:off x="4786861" y="1931830"/>
            <a:ext cx="7405138" cy="4926169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4" name="任意多边形 3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27" name="图片 26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0370" y="502285"/>
            <a:ext cx="2343785" cy="586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6090" y="4493260"/>
            <a:ext cx="4398010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电话：0371-55906426  0371-58670003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地址：河南省郑州市管城区商鼎路泰宏国际广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场B座19楼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文档数据信息均为模拟展示使用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7345045" y="3371215"/>
            <a:ext cx="433324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</a:pPr>
            <a:r>
              <a:rPr 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专注为您提供</a:t>
            </a:r>
            <a:endParaRPr lang="zh-CN" sz="4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algn="dist">
              <a:lnSpc>
                <a:spcPct val="130000"/>
              </a:lnSpc>
            </a:pPr>
            <a:r>
              <a:rPr 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无忧运维服务</a:t>
            </a:r>
            <a:endParaRPr 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6" name="文本框 15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665595" y="5504180"/>
            <a:ext cx="49288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方正兰亭超细黑简体" panose="02000000000000000000" pitchFamily="2" charset="-122"/>
                <a:cs typeface="Arial" panose="020B0604020202020204" pitchFamily="34" charset="0"/>
              </a:rPr>
              <a:t>Focus on providing you with worry-free operation and maintenance services</a:t>
            </a:r>
            <a:endParaRPr lang="en-US" altLang="zh-CN" b="1" dirty="0" smtClean="0">
              <a:solidFill>
                <a:schemeClr val="bg1"/>
              </a:solidFill>
              <a:latin typeface="Arial" panose="020B0604020202020204" pitchFamily="34" charset="0"/>
              <a:ea typeface="方正兰亭超细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4" t="5634" r="8432" b="69390"/>
          <a:stretch>
            <a:fillRect/>
          </a:stretch>
        </p:blipFill>
        <p:spPr>
          <a:xfrm>
            <a:off x="205062" y="434975"/>
            <a:ext cx="5610195" cy="39689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进入公共资源交易中心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所在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公共资源交易中心首页，点击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投标单位登陆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进入电子招投标交易平台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登陆电子招投标交易平台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插入CA锁,</a:t>
            </a: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CA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登陆并输入密码登陆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，然后进入系统再次输入密码口令。</a:t>
            </a:r>
            <a:endParaRPr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42720"/>
            <a:ext cx="8640000" cy="4328727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3"/>
          <a:srcRect l="21971" t="9045" r="25759" b="15360"/>
          <a:stretch>
            <a:fillRect/>
          </a:stretch>
        </p:blipFill>
        <p:spPr>
          <a:xfrm>
            <a:off x="1918335" y="2032000"/>
            <a:ext cx="3925570" cy="31502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进入电子招投标交易平台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选择交易乙方进入资源交易中心。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287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招标文件领取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在招标文件领取页面中，点击相对应标段后方的按钮。</a:t>
            </a: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60000"/>
              </a:lnSpc>
            </a:pPr>
            <a:endParaRPr lang="zh-CN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5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677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招标文件下载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点击下载招标文件。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287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"/>
            <a:ext cx="2187388" cy="1455130"/>
            <a:chOff x="-5347" y="0"/>
            <a:chExt cx="6921186" cy="4604226"/>
          </a:xfrm>
          <a:solidFill>
            <a:srgbClr val="2E7EFB"/>
          </a:solidFill>
        </p:grpSpPr>
        <p:sp>
          <p:nvSpPr>
            <p:cNvPr id="3" name="任意多边形 2"/>
            <p:cNvSpPr/>
            <p:nvPr/>
          </p:nvSpPr>
          <p:spPr bwMode="auto">
            <a:xfrm flipH="1" flipV="1">
              <a:off x="-5347" y="0"/>
              <a:ext cx="6070533" cy="4604226"/>
            </a:xfrm>
            <a:custGeom>
              <a:avLst/>
              <a:gdLst>
                <a:gd name="connsiteX0" fmla="*/ 6070533 w 6070533"/>
                <a:gd name="connsiteY0" fmla="*/ 4604226 h 4604226"/>
                <a:gd name="connsiteX1" fmla="*/ 0 w 6070533"/>
                <a:gd name="connsiteY1" fmla="*/ 4604226 h 4604226"/>
                <a:gd name="connsiteX2" fmla="*/ 0 w 6070533"/>
                <a:gd name="connsiteY2" fmla="*/ 3549681 h 4604226"/>
                <a:gd name="connsiteX3" fmla="*/ 796136 w 6070533"/>
                <a:gd name="connsiteY3" fmla="*/ 2212818 h 4604226"/>
                <a:gd name="connsiteX4" fmla="*/ 2537682 w 6070533"/>
                <a:gd name="connsiteY4" fmla="*/ 718188 h 4604226"/>
                <a:gd name="connsiteX5" fmla="*/ 4279228 w 6070533"/>
                <a:gd name="connsiteY5" fmla="*/ 577028 h 4604226"/>
                <a:gd name="connsiteX6" fmla="*/ 6070533 w 6070533"/>
                <a:gd name="connsiteY6" fmla="*/ 278102 h 4604226"/>
                <a:gd name="connsiteX7" fmla="*/ 6070533 w 6070533"/>
                <a:gd name="connsiteY7" fmla="*/ 4604226 h 460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0533" h="4604226">
                  <a:moveTo>
                    <a:pt x="6070533" y="4604226"/>
                  </a:moveTo>
                  <a:cubicBezTo>
                    <a:pt x="6070533" y="4604226"/>
                    <a:pt x="6070533" y="4604226"/>
                    <a:pt x="0" y="4604226"/>
                  </a:cubicBezTo>
                  <a:cubicBezTo>
                    <a:pt x="0" y="4604226"/>
                    <a:pt x="0" y="4604226"/>
                    <a:pt x="0" y="3549681"/>
                  </a:cubicBezTo>
                  <a:cubicBezTo>
                    <a:pt x="489292" y="3450039"/>
                    <a:pt x="995170" y="3292273"/>
                    <a:pt x="796136" y="2212818"/>
                  </a:cubicBezTo>
                  <a:cubicBezTo>
                    <a:pt x="480999" y="518904"/>
                    <a:pt x="1865943" y="352834"/>
                    <a:pt x="2537682" y="718188"/>
                  </a:cubicBezTo>
                  <a:cubicBezTo>
                    <a:pt x="3151370" y="1058631"/>
                    <a:pt x="3615782" y="1357557"/>
                    <a:pt x="4279228" y="577028"/>
                  </a:cubicBezTo>
                  <a:cubicBezTo>
                    <a:pt x="4967553" y="-236715"/>
                    <a:pt x="5888085" y="-45734"/>
                    <a:pt x="6070533" y="278102"/>
                  </a:cubicBezTo>
                  <a:cubicBezTo>
                    <a:pt x="6070533" y="278102"/>
                    <a:pt x="6070533" y="278102"/>
                    <a:pt x="6070533" y="4604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 bwMode="auto">
            <a:xfrm flipH="1" flipV="1">
              <a:off x="-5347" y="2"/>
              <a:ext cx="6921186" cy="1238884"/>
            </a:xfrm>
            <a:custGeom>
              <a:avLst/>
              <a:gdLst>
                <a:gd name="connsiteX0" fmla="*/ 6921186 w 6921186"/>
                <a:gd name="connsiteY0" fmla="*/ 1238884 h 1238884"/>
                <a:gd name="connsiteX1" fmla="*/ 6911721 w 6921186"/>
                <a:gd name="connsiteY1" fmla="*/ 1238884 h 1238884"/>
                <a:gd name="connsiteX2" fmla="*/ 27123 w 6921186"/>
                <a:gd name="connsiteY2" fmla="*/ 1238884 h 1238884"/>
                <a:gd name="connsiteX3" fmla="*/ 192919 w 6921186"/>
                <a:gd name="connsiteY3" fmla="*/ 480384 h 1238884"/>
                <a:gd name="connsiteX4" fmla="*/ 1370072 w 6921186"/>
                <a:gd name="connsiteY4" fmla="*/ 0 h 1238884"/>
                <a:gd name="connsiteX5" fmla="*/ 6921186 w 6921186"/>
                <a:gd name="connsiteY5" fmla="*/ 0 h 123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1186" h="1238884">
                  <a:moveTo>
                    <a:pt x="6921186" y="1238884"/>
                  </a:moveTo>
                  <a:lnTo>
                    <a:pt x="6911721" y="1238884"/>
                  </a:lnTo>
                  <a:cubicBezTo>
                    <a:pt x="6713761" y="1238884"/>
                    <a:pt x="5657976" y="1238884"/>
                    <a:pt x="27123" y="1238884"/>
                  </a:cubicBezTo>
                  <a:cubicBezTo>
                    <a:pt x="-14326" y="1019762"/>
                    <a:pt x="-39196" y="724789"/>
                    <a:pt x="192919" y="480384"/>
                  </a:cubicBezTo>
                  <a:cubicBezTo>
                    <a:pt x="491352" y="168556"/>
                    <a:pt x="988741" y="210694"/>
                    <a:pt x="1370072" y="0"/>
                  </a:cubicBezTo>
                  <a:lnTo>
                    <a:pt x="69211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934403" y="5786755"/>
            <a:ext cx="10323195" cy="4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点击招标文件后面的下载按钮。</a:t>
            </a:r>
            <a:endParaRPr lang="zh-CN" sz="1600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LOGO--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91135"/>
            <a:ext cx="868045" cy="748030"/>
          </a:xfrm>
          <a:prstGeom prst="rect">
            <a:avLst/>
          </a:prstGeom>
        </p:spPr>
      </p:pic>
      <p:pic>
        <p:nvPicPr>
          <p:cNvPr id="5" name="图片 4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1455420"/>
            <a:ext cx="8640000" cy="432872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2422949" y="324069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dirty="0">
                <a:solidFill>
                  <a:srgbClr val="2E7EF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招标文件下载</a:t>
            </a:r>
            <a:endParaRPr lang="zh-CN" altLang="en-US" sz="3600" dirty="0">
              <a:solidFill>
                <a:srgbClr val="2E7EF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1871</Words>
  <Application>WPS 演示</Application>
  <PresentationFormat>宽屏</PresentationFormat>
  <Paragraphs>177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Aharoni</vt:lpstr>
      <vt:lpstr>Yu Gothic UI Semibold</vt:lpstr>
      <vt:lpstr>方正兰亭超细黑简体</vt:lpstr>
      <vt:lpstr>Calibri</vt:lpstr>
      <vt:lpstr>Kartika</vt:lpstr>
      <vt:lpstr>PMingLiU-ExtB</vt:lpstr>
      <vt:lpstr>等线</vt:lpstr>
      <vt:lpstr>Arial Unicode MS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康浩</cp:lastModifiedBy>
  <cp:revision>151</cp:revision>
  <dcterms:created xsi:type="dcterms:W3CDTF">2020-09-20T12:56:00Z</dcterms:created>
  <dcterms:modified xsi:type="dcterms:W3CDTF">2021-03-22T03:30:32Z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v1.0_mb_HJ5VT1Cw9ly/0nqD3LhHjA==</vt:lpwstr>
  </property>
  <property fmtid="{D5CDD505-2E9C-101B-9397-08002B2CF9AE}" pid="4" name="ICV">
    <vt:lpwstr>761E835C09594E67B52381461A69CEE3</vt:lpwstr>
  </property>
</Properties>
</file>